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310" r:id="rId5"/>
    <p:sldId id="309" r:id="rId6"/>
    <p:sldId id="312" r:id="rId7"/>
    <p:sldId id="314" r:id="rId8"/>
    <p:sldId id="305" r:id="rId9"/>
    <p:sldId id="315" r:id="rId10"/>
    <p:sldId id="311" r:id="rId11"/>
    <p:sldId id="31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AE8"/>
    <a:srgbClr val="4769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394" autoAdjust="0"/>
  </p:normalViewPr>
  <p:slideViewPr>
    <p:cSldViewPr snapToGrid="0">
      <p:cViewPr varScale="1">
        <p:scale>
          <a:sx n="81" d="100"/>
          <a:sy n="81" d="100"/>
        </p:scale>
        <p:origin x="754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AA3114B-0CDD-4419-A4DE-E0C29A2AE1A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C25048-78D1-4821-8E2B-7A77CCA12F8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252186-C111-43A8-A0F7-F77FFDE4DF82}" type="datetimeFigureOut">
              <a:rPr lang="en-US" smtClean="0"/>
              <a:t>6/19/2024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924695-047D-4CC8-8801-1AA37457E7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F00293-63F6-438D-A9A8-024975FD55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56CFAD-C154-4C9C-AD01-665A5055065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8791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2BBB5B-F3DE-41D7-B279-483D20E8E363}" type="datetimeFigureOut">
              <a:rPr lang="en-US" smtClean="0"/>
              <a:t>6/19/2024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62BC0-7DC4-4569-951D-2BB9475345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641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02728A58-8DE2-4B1C-B6CA-F2AED56F45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2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D7CAC-EE78-4BAE-94EA-EBE4BB1181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9909" y="2335192"/>
            <a:ext cx="9792182" cy="218761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lIns="914400" tIns="91440" rIns="914400" anchor="ctr"/>
          <a:lstStyle>
            <a:lvl1pPr algn="ctr">
              <a:defRPr sz="5400" b="1" cap="all" spc="1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148328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E5E8994-67B0-7A02-C300-323269156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32671" y="0"/>
            <a:ext cx="7659329" cy="6858000"/>
          </a:xfrm>
          <a:prstGeom prst="rect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D96D4A-16D3-4C35-A383-2DF039D54C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3791" y="787869"/>
            <a:ext cx="2743200" cy="2142144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EA6B5C4-24E3-C021-071B-DFF6C6CC497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33449" y="3429000"/>
            <a:ext cx="2920796" cy="292735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1pPr>
            <a:lvl2pPr marL="4572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600" spc="100" baseline="0"/>
            </a:lvl2pPr>
            <a:lvl3pPr marL="9144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400" spc="100" baseline="0"/>
            </a:lvl3pPr>
            <a:lvl4pPr marL="13716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200" spc="100" baseline="0"/>
            </a:lvl4pPr>
            <a:lvl5pPr marL="18288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200" spc="10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F255611-8280-41F3-A5FA-821E144AEAE7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220928" y="787869"/>
            <a:ext cx="6292646" cy="543226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600" cap="all" baseline="0">
                <a:solidFill>
                  <a:schemeClr val="accent5">
                    <a:lumMod val="50000"/>
                  </a:schemeClr>
                </a:solidFill>
              </a:defRPr>
            </a:lvl2pPr>
            <a:lvl3pPr marL="914400" indent="0">
              <a:buNone/>
              <a:defRPr sz="1400" cap="all" baseline="0">
                <a:solidFill>
                  <a:schemeClr val="accent5">
                    <a:lumMod val="50000"/>
                  </a:schemeClr>
                </a:solidFill>
              </a:defRPr>
            </a:lvl3pPr>
            <a:lvl4pPr marL="13716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4pPr>
            <a:lvl5pPr marL="18288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453DB9-3C4B-4136-96D2-08A7D5AD4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464841-801A-499A-BFD2-9731D2D89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C78F9D-CD73-4D53-A871-D6C0B643A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806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1225E-57F6-4605-A684-F9B30F1F66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0559" y="1"/>
            <a:ext cx="4952999" cy="2182482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lIns="731520" rIns="731520"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93927AF-DF09-4CE5-8767-B2ECF0215B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942932" y="0"/>
            <a:ext cx="7249067" cy="218248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E8D114B-8AAB-41D6-AFCF-750066A6529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9728" y="2924355"/>
            <a:ext cx="3769525" cy="3300645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E5C19A-AE6A-FEDE-6B3C-9B1701F4C50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933262" y="2932801"/>
            <a:ext cx="6411912" cy="3300851"/>
          </a:xfrm>
          <a:prstGeom prst="rect">
            <a:avLst/>
          </a:prstGeom>
        </p:spPr>
        <p:txBody>
          <a:bodyPr/>
          <a:lstStyle>
            <a:lvl1pPr marL="283464" indent="-28346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defRPr sz="1800" spc="100" baseline="0"/>
            </a:lvl1pPr>
            <a:lvl2pPr marL="914400" indent="-28346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defRPr sz="1800" spc="100" baseline="0"/>
            </a:lvl2pPr>
            <a:lvl3pPr marL="1371600" indent="-28346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defRPr sz="1800" spc="100" baseline="0"/>
            </a:lvl3pPr>
            <a:lvl4pPr marL="1828800" indent="-28346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defRPr sz="1800" spc="100" baseline="0"/>
            </a:lvl4pPr>
            <a:lvl5pPr marL="2286000" indent="-28346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defRPr sz="1800" spc="10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751D887-2419-4911-A7CC-9B5A598D7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8B214E0-C574-4CE5-8FF0-E0F965A4A0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C033920-FB08-49F3-8A75-14E68EF78D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951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96722F2-1968-8B82-9382-187D808D9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F6663C8-5425-48D7-9E9D-F2B794222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41541"/>
            <a:ext cx="10515600" cy="1215894"/>
          </a:xfrm>
          <a:prstGeom prst="rect">
            <a:avLst/>
          </a:prstGeom>
        </p:spPr>
        <p:txBody>
          <a:bodyPr anchor="b"/>
          <a:lstStyle>
            <a:lvl1pPr algn="ctr">
              <a:defRPr sz="2400" cap="all" spc="1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E7176063-74EF-4FC1-A687-2F5900412F5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59468" y="2674190"/>
            <a:ext cx="10494331" cy="36058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058ECB-2935-45B1-80F1-ED38302C27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FC42CC-A62B-40E8-907A-F15D7C216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3E0735-85DE-48C3-8FE9-0754F9ABD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160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accent5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06EC1-D867-4113-B1E4-72ADCC4B1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30061" y="1541398"/>
            <a:ext cx="4442603" cy="212482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34C23C4D-3C16-4A17-BF8A-A9C4E2F013E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30061" y="3984426"/>
            <a:ext cx="4442603" cy="242499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50298920-F98C-4AFF-A39F-BB5644F96EB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71736" y="0"/>
            <a:ext cx="5420263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4257799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">
    <p:bg>
      <p:bgPr>
        <a:solidFill>
          <a:schemeClr val="accent5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50298920-F98C-4AFF-A39F-BB5644F96EB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772276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906EC1-D867-4113-B1E4-72ADCC4B1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4747" y="2365057"/>
            <a:ext cx="4377400" cy="2160644"/>
          </a:xfrm>
          <a:prstGeom prst="rect">
            <a:avLst/>
          </a:prstGeom>
          <a:gradFill>
            <a:gsLst>
              <a:gs pos="50000">
                <a:schemeClr val="accent1">
                  <a:lumMod val="5000"/>
                  <a:lumOff val="95000"/>
                  <a:alpha val="0"/>
                </a:schemeClr>
              </a:gs>
              <a:gs pos="50000">
                <a:schemeClr val="accent5">
                  <a:alpha val="10000"/>
                </a:schemeClr>
              </a:gs>
            </a:gsLst>
            <a:lin ang="0" scaled="0"/>
          </a:gradFill>
          <a:ln w="28575">
            <a:solidFill>
              <a:schemeClr val="bg1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B3EFFF7-FFC6-16DF-B4AB-DD5A1A1DA9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27896" y="0"/>
            <a:ext cx="3344379" cy="6858000"/>
          </a:xfrm>
          <a:custGeom>
            <a:avLst/>
            <a:gdLst>
              <a:gd name="connsiteX0" fmla="*/ 0 w 3344379"/>
              <a:gd name="connsiteY0" fmla="*/ 0 h 6858000"/>
              <a:gd name="connsiteX1" fmla="*/ 3344379 w 3344379"/>
              <a:gd name="connsiteY1" fmla="*/ 0 h 6858000"/>
              <a:gd name="connsiteX2" fmla="*/ 3344379 w 3344379"/>
              <a:gd name="connsiteY2" fmla="*/ 6858000 h 6858000"/>
              <a:gd name="connsiteX3" fmla="*/ 0 w 334437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44379" h="6858000">
                <a:moveTo>
                  <a:pt x="0" y="0"/>
                </a:moveTo>
                <a:lnTo>
                  <a:pt x="3344379" y="0"/>
                </a:lnTo>
                <a:lnTo>
                  <a:pt x="334437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>
              <a:alpha val="1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 dirty="0"/>
              <a:t>Blank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E6E802E-B214-0AE3-69C8-CBCA885C70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35900" y="2071688"/>
            <a:ext cx="3773488" cy="2732087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1pPr>
            <a:lvl2pPr marL="4572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2pPr>
            <a:lvl3pPr marL="9144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3pPr>
            <a:lvl4pPr marL="13716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4pPr>
            <a:lvl5pPr marL="18288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0398655-42A6-4DBC-9542-9A8D10B44A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FF7C44B-1689-4CA8-B0BC-0671EA1275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effectLst/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D6105C8-7607-448C-9CD2-9CA33B49B4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238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02728A58-8DE2-4B1C-B6CA-F2AED56F45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2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D7CAC-EE78-4BAE-94EA-EBE4BB1181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9909" y="2335192"/>
            <a:ext cx="9792182" cy="2187616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txBody>
          <a:bodyPr lIns="914400" tIns="182880" rIns="914400" anchor="ctr"/>
          <a:lstStyle>
            <a:lvl1pPr algn="ctr">
              <a:defRPr sz="5400" b="1" cap="all" spc="1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37129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5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CC6C658-B6F5-98D2-4D95-EA3030D6F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0322" y="-7084"/>
            <a:ext cx="12212321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9AED10-F37C-48B3-A407-EDC6878C71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0065" y="2372810"/>
            <a:ext cx="4352081" cy="2129742"/>
          </a:xfrm>
          <a:prstGeom prst="rect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ED8B338-CD86-47FF-A4B9-9EE6A11AFBF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89480" y="0"/>
            <a:ext cx="539496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9507D12-915D-42C7-9250-F3912C1C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4520C17-104B-4F9D-B1D8-2FA4676B3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19F9CF7-C4CD-4EEB-A49F-1820A981A2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3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C3FAF69-7EBE-817B-DCEA-4A1595820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-7515"/>
            <a:ext cx="4661648" cy="6871651"/>
          </a:xfrm>
          <a:prstGeom prst="rect">
            <a:avLst/>
          </a:prstGeom>
          <a:solidFill>
            <a:srgbClr val="4769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20FC4D-FDE2-42C3-B907-27B071B649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6608" y="804862"/>
            <a:ext cx="3401992" cy="5121375"/>
          </a:xfrm>
          <a:prstGeom prst="rect">
            <a:avLst/>
          </a:prstGeom>
          <a:ln w="28575">
            <a:noFill/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4F9403-8AE5-DF79-EFCF-E99EABB8341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579338" y="804863"/>
            <a:ext cx="5716587" cy="5248276"/>
          </a:xfrm>
          <a:prstGeom prst="rect">
            <a:avLst/>
          </a:prstGeom>
        </p:spPr>
        <p:txBody>
          <a:bodyPr anchor="ctr"/>
          <a:lstStyle>
            <a:lvl1pPr marL="283464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/>
            </a:lvl1pPr>
            <a:lvl2pPr marL="73152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/>
            </a:lvl2pPr>
            <a:lvl3pPr marL="109728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/>
            </a:lvl3pPr>
            <a:lvl4pPr marL="146304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/>
            </a:lvl4pPr>
            <a:lvl5pPr marL="182880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D38E30C9-543F-4532-B571-2F2EF52E7A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9E2F8B6B-A63E-448F-86E5-CF3F12A29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5EC1D779-DE8A-45DF-9A79-70F63DD68B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491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bg>
      <p:bgPr>
        <a:solidFill>
          <a:schemeClr val="accent5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AED10-F37C-48B3-A407-EDC6878C71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47727" y="2060294"/>
            <a:ext cx="4359795" cy="2141316"/>
          </a:xfrm>
          <a:prstGeom prst="rect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ED8B338-CD86-47FF-A4B9-9EE6A11AFBF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-9009"/>
            <a:ext cx="5521124" cy="687858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F20D097E-45D7-422E-A8D1-635C7DE9A9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70878" y="4550199"/>
            <a:ext cx="4359795" cy="179016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800" b="1" cap="all" spc="100" baseline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9507D12-915D-42C7-9250-F3912C1C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4520C17-104B-4F9D-B1D8-2FA4676B3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19F9CF7-C4CD-4EEB-A49F-1820A981A2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912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A5AC9-F6E1-46F9-8810-475475E17B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34980" y="706056"/>
            <a:ext cx="6323957" cy="1088020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52C02D9-C262-43C0-BE24-402661B0594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4495801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C3273F-AE8F-21E6-A06E-52686D65496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135563" y="2291786"/>
            <a:ext cx="3017837" cy="396722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1pPr>
            <a:lvl2pPr marL="283464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2pPr>
            <a:lvl3pPr marL="68580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3pPr>
            <a:lvl4pPr marL="114300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4pPr>
            <a:lvl5pPr marL="160020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A011C768-FB8E-F917-0CF9-C9B7DA4CAA6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473281" y="2294680"/>
            <a:ext cx="3136127" cy="396722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1pPr>
            <a:lvl2pPr marL="283464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2pPr>
            <a:lvl3pPr marL="68580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3pPr>
            <a:lvl4pPr marL="114300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4pPr>
            <a:lvl5pPr marL="160020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61AB9D5A-1951-48B0-9CAE-84FC869BE5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3AEF9F4B-0EB4-4C9F-9159-80E393F3A1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6BC4F905-196D-4DFF-9947-C56088B56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209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FD970D0-182D-96E3-04B5-5D634F9C4F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AEFB40-063A-41A7-9581-865BBE62C3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26143"/>
            <a:ext cx="10515600" cy="1229033"/>
          </a:xfrm>
          <a:prstGeom prst="rect">
            <a:avLst/>
          </a:prstGeom>
        </p:spPr>
        <p:txBody>
          <a:bodyPr anchor="b"/>
          <a:lstStyle>
            <a:lvl1pPr algn="ctr">
              <a:defRPr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E453354-6167-7227-F443-F984688CC49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49775" y="2858625"/>
            <a:ext cx="3941763" cy="3338513"/>
          </a:xfrm>
          <a:prstGeom prst="rect">
            <a:avLst/>
          </a:prstGeom>
        </p:spPr>
        <p:txBody>
          <a:bodyPr/>
          <a:lstStyle>
            <a:lvl1pPr marL="347472" indent="-347472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800" spc="100" baseline="0"/>
            </a:lvl1pPr>
            <a:lvl2pPr marL="685800" indent="-347472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600" spc="100" baseline="0"/>
            </a:lvl2pPr>
            <a:lvl3pPr marL="1143000" indent="-347472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arenR"/>
              <a:defRPr sz="1400" spc="100" baseline="0"/>
            </a:lvl3pPr>
            <a:lvl4pPr marL="1600200" indent="-347472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  <a:defRPr sz="1200" spc="100" baseline="0"/>
            </a:lvl4pPr>
            <a:lvl5pPr marL="2057400" indent="-347472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romanLcPeriod"/>
              <a:defRPr sz="1200" spc="10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DDA14B5C-C6A4-65FB-34DD-E1C0FF465FF7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342681" y="2858625"/>
            <a:ext cx="6011119" cy="33385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+mj-lt"/>
              <a:buNone/>
              <a:defRPr sz="1800" spc="100" baseline="0"/>
            </a:lvl1pPr>
            <a:lvl2pPr marL="285750" indent="-28575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spc="100" baseline="0"/>
            </a:lvl2pPr>
            <a:lvl3pPr marL="685800" indent="-28575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spc="100" baseline="0"/>
            </a:lvl3pPr>
            <a:lvl4pPr marL="1143000" indent="-28575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spc="100" baseline="0"/>
            </a:lvl4pPr>
            <a:lvl5pPr marL="1600200" indent="-28575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spc="10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0" name="Date Placeholder 3">
            <a:extLst>
              <a:ext uri="{FF2B5EF4-FFF2-40B4-BE49-F238E27FC236}">
                <a16:creationId xmlns:a16="http://schemas.microsoft.com/office/drawing/2014/main" id="{573EDDB2-8AC2-4A88-95EE-20082E77DE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325A34CF-B8DC-4A28-86BC-8D450E3D3C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3F009426-0603-4EF7-8DE1-0CA50818F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655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C1E109A-BBBE-498A-AC65-464AAF5710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766915"/>
            <a:ext cx="2782529" cy="21630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408009F-7441-4960-8688-598E5537784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64796" y="960385"/>
            <a:ext cx="6341212" cy="1969628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721A019-F5C2-4A15-A6AE-C03209D1D7D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3716594"/>
            <a:ext cx="12192000" cy="314140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CFE1DF53-32D0-456E-8221-7FCD23325D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C108F1B-58C5-43B6-8251-B1392CA9A8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530B1E0-03D4-4E5B-A2A7-903B17B30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211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02389-643A-44A3-9E32-4459CAEAC3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E221A-6F27-4890-B073-7BA27B8FB5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06CAC-A122-486F-81C6-4299D83E94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113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73" r:id="rId3"/>
    <p:sldLayoutId id="2147483669" r:id="rId4"/>
    <p:sldLayoutId id="2147483651" r:id="rId5"/>
    <p:sldLayoutId id="2147483671" r:id="rId6"/>
    <p:sldLayoutId id="2147483652" r:id="rId7"/>
    <p:sldLayoutId id="2147483653" r:id="rId8"/>
    <p:sldLayoutId id="2147483650" r:id="rId9"/>
    <p:sldLayoutId id="2147483664" r:id="rId10"/>
    <p:sldLayoutId id="2147483659" r:id="rId11"/>
    <p:sldLayoutId id="2147483662" r:id="rId12"/>
    <p:sldLayoutId id="2147483670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Close-up of a green field">
            <a:extLst>
              <a:ext uri="{FF2B5EF4-FFF2-40B4-BE49-F238E27FC236}">
                <a16:creationId xmlns:a16="http://schemas.microsoft.com/office/drawing/2014/main" id="{FE4A4B5C-D71A-0CFA-A601-EB93F13F5AA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50000"/>
          </a:blip>
          <a:srcRect/>
          <a:stretch/>
        </p:blipFill>
        <p:spPr>
          <a:xfrm>
            <a:off x="0" y="-2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C0147929-8D39-DAA9-C3C5-4829D9C31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194" y="2130458"/>
            <a:ext cx="11293311" cy="2392350"/>
          </a:xfrm>
          <a:ln>
            <a:solidFill>
              <a:schemeClr val="bg1"/>
            </a:solidFill>
          </a:ln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Crop Disease Detection and Crop Suggestion Tool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4013A2-4916-5E96-A0B8-DFE5F9A37A9A}"/>
              </a:ext>
            </a:extLst>
          </p:cNvPr>
          <p:cNvSpPr txBox="1"/>
          <p:nvPr/>
        </p:nvSpPr>
        <p:spPr>
          <a:xfrm>
            <a:off x="6136849" y="4061143"/>
            <a:ext cx="60614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</a:rPr>
              <a:t>AI-driven Solutions for Indian Agriculture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9A0373-A2A7-55D3-2273-19B55B9469E9}"/>
              </a:ext>
            </a:extLst>
          </p:cNvPr>
          <p:cNvSpPr txBox="1"/>
          <p:nvPr/>
        </p:nvSpPr>
        <p:spPr>
          <a:xfrm>
            <a:off x="8795209" y="5956371"/>
            <a:ext cx="45908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Team : SANS.AI</a:t>
            </a:r>
            <a:endParaRPr lang="en-IN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268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>
              <a:lumMod val="9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green rolling hills with a sunset">
            <a:extLst>
              <a:ext uri="{FF2B5EF4-FFF2-40B4-BE49-F238E27FC236}">
                <a16:creationId xmlns:a16="http://schemas.microsoft.com/office/drawing/2014/main" id="{565AB0FC-9FCD-FDB2-1D84-F3D855D8387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0" y="0"/>
            <a:ext cx="6096000" cy="6858000"/>
          </a:xfrm>
        </p:spPr>
      </p:pic>
      <p:sp>
        <p:nvSpPr>
          <p:cNvPr id="47" name="Title 46">
            <a:extLst>
              <a:ext uri="{FF2B5EF4-FFF2-40B4-BE49-F238E27FC236}">
                <a16:creationId xmlns:a16="http://schemas.microsoft.com/office/drawing/2014/main" id="{3F9E60C6-15AA-4C95-9519-652CD08A8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196" y="2348678"/>
            <a:ext cx="4377400" cy="2160644"/>
          </a:xfrm>
        </p:spPr>
        <p:txBody>
          <a:bodyPr/>
          <a:lstStyle/>
          <a:p>
            <a:r>
              <a:rPr lang="en-US" noProof="0" dirty="0"/>
              <a:t>AGENDA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E0E8875C-8FE5-DCE1-106E-5F34DFD1618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27896" y="0"/>
            <a:ext cx="2601429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D3AADE-5119-8CE2-0DD5-2BD7E34032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940550" y="2062956"/>
            <a:ext cx="3773488" cy="2732087"/>
          </a:xfrm>
        </p:spPr>
        <p:txBody>
          <a:bodyPr/>
          <a:lstStyle/>
          <a:p>
            <a:r>
              <a:rPr lang="en-US" sz="2000" dirty="0"/>
              <a:t>Brief Overview of the Project</a:t>
            </a:r>
          </a:p>
          <a:p>
            <a:r>
              <a:rPr lang="en-US" sz="2000" dirty="0"/>
              <a:t>Problem Statement</a:t>
            </a:r>
          </a:p>
          <a:p>
            <a:r>
              <a:rPr lang="en-US" sz="2000" dirty="0"/>
              <a:t>Who are the End-Users</a:t>
            </a:r>
          </a:p>
          <a:p>
            <a:r>
              <a:rPr lang="en-US" sz="2000" dirty="0"/>
              <a:t>Future Updates</a:t>
            </a:r>
          </a:p>
          <a:p>
            <a:r>
              <a:rPr lang="en-US" sz="2000" dirty="0"/>
              <a:t>Modelling</a:t>
            </a:r>
          </a:p>
          <a:p>
            <a:r>
              <a:rPr lang="en-US" sz="2000" dirty="0"/>
              <a:t>Conclusion &amp; Insights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DA9558D5-EB6D-C2EA-C5E2-7907694485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87306C-81BA-4795-A5CA-9392456A8C1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292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5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4AEBF-73B2-2188-6E43-D85E82978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615" y="410661"/>
            <a:ext cx="8703560" cy="656139"/>
          </a:xfrm>
        </p:spPr>
        <p:txBody>
          <a:bodyPr/>
          <a:lstStyle/>
          <a:p>
            <a:r>
              <a:rPr lang="en-US" dirty="0"/>
              <a:t>PROJECT OVERVIEW</a:t>
            </a:r>
          </a:p>
        </p:txBody>
      </p:sp>
      <p:pic>
        <p:nvPicPr>
          <p:cNvPr id="7" name="Picture Placeholder 4">
            <a:extLst>
              <a:ext uri="{FF2B5EF4-FFF2-40B4-BE49-F238E27FC236}">
                <a16:creationId xmlns:a16="http://schemas.microsoft.com/office/drawing/2014/main" id="{DA3FAC68-747F-999F-4EF5-874B39A6DD5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18729" r="18729"/>
          <a:stretch/>
        </p:blipFill>
        <p:spPr>
          <a:xfrm>
            <a:off x="9324974" y="0"/>
            <a:ext cx="2859465" cy="6858000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0" endPos="65000" dist="50800" dir="5400000" sy="-100000" algn="bl" rotWithShape="0"/>
          </a:effec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885A6-2008-15E5-517B-3CBBFE99B1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9264FC-9108-9E1B-0250-522061CCD4E5}"/>
              </a:ext>
            </a:extLst>
          </p:cNvPr>
          <p:cNvSpPr txBox="1"/>
          <p:nvPr/>
        </p:nvSpPr>
        <p:spPr>
          <a:xfrm>
            <a:off x="207389" y="1376314"/>
            <a:ext cx="85972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Agriculture is a critical sector in developing countries like India, where crop diseases and unpredictable weather significantly impact farmers' livelihoods and crop yields. </a:t>
            </a:r>
          </a:p>
          <a:p>
            <a:r>
              <a:rPr lang="en-US" sz="2000" dirty="0"/>
              <a:t>Traditional methods for detecting crop diseases and selecting suitable crops are often insufficient and inefficient, leading to reduced productivity and increased vulnerability for farmers.</a:t>
            </a:r>
            <a:endParaRPr lang="en-IN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AA8CC4-43D6-B043-E9BE-10FBD0CE1228}"/>
              </a:ext>
            </a:extLst>
          </p:cNvPr>
          <p:cNvSpPr txBox="1"/>
          <p:nvPr/>
        </p:nvSpPr>
        <p:spPr>
          <a:xfrm>
            <a:off x="207389" y="3589829"/>
            <a:ext cx="841260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Crop Disease Detection and Crop Suggestion Tool is an AI-driven platform designed to address these challenges. </a:t>
            </a:r>
          </a:p>
          <a:p>
            <a:r>
              <a:rPr lang="en-US" sz="2000" dirty="0"/>
              <a:t>By leveraging advanced image recognition technology and real-time weather data, the tool provides farmers with timely and accurate insights for managing their crops more effectively.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788226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0BA3D-9921-C7FC-BC8D-5FC0FFA61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9324" y="300703"/>
            <a:ext cx="9766156" cy="60427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PROBLEM STATEMENT</a:t>
            </a:r>
          </a:p>
        </p:txBody>
      </p:sp>
      <p:pic>
        <p:nvPicPr>
          <p:cNvPr id="7" name="Picture Placeholder 26">
            <a:extLst>
              <a:ext uri="{FF2B5EF4-FFF2-40B4-BE49-F238E27FC236}">
                <a16:creationId xmlns:a16="http://schemas.microsoft.com/office/drawing/2014/main" id="{839F036C-A908-D88B-93D2-2FC59D5D12A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-1" y="0"/>
            <a:ext cx="2007910" cy="68580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99A34E-6529-A0C2-1EEE-44E5D83178A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49324" y="1293350"/>
            <a:ext cx="9766155" cy="4674623"/>
          </a:xfrm>
        </p:spPr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b="1" dirty="0"/>
              <a:t>Crop Diseases </a:t>
            </a:r>
            <a:r>
              <a:rPr lang="en-US" sz="2000" dirty="0"/>
              <a:t>: Farmers struggle with detecting crop diseases using traditional methods, which are often slow and inaccurate.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b="1" dirty="0"/>
              <a:t>Unpredictable Weather </a:t>
            </a:r>
            <a:r>
              <a:rPr lang="en-US" sz="2000" dirty="0"/>
              <a:t>: Farmers lack access to reliable, real-time weather information.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b="1" dirty="0"/>
              <a:t>Reduced Agricultural Productivity </a:t>
            </a:r>
            <a:r>
              <a:rPr lang="en-US" sz="2000" dirty="0"/>
              <a:t>: The combination of crop diseases and unpredictable weather results in decreased agricultural productivity.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b="1" dirty="0"/>
              <a:t>Need for Innovative Solutions </a:t>
            </a:r>
            <a:r>
              <a:rPr lang="en-US" sz="2000" dirty="0"/>
              <a:t>: There is an urgent need for advanced tools that provide timely and accurate disease detection.</a:t>
            </a:r>
          </a:p>
          <a:p>
            <a:r>
              <a:rPr lang="en-US" sz="2000" dirty="0"/>
              <a:t>Weather-informed crop recommendations are essential to help farmers make informed decisions and improve resilience.</a:t>
            </a:r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645A76-E100-EFC9-2708-1B14817475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909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EAB21749-21E0-B555-8423-AF94BE383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7592" y="284593"/>
            <a:ext cx="9737887" cy="616918"/>
          </a:xfrm>
        </p:spPr>
        <p:txBody>
          <a:bodyPr/>
          <a:lstStyle/>
          <a:p>
            <a:r>
              <a:rPr lang="en-US" dirty="0"/>
              <a:t>Who are the end-Users</a:t>
            </a:r>
          </a:p>
        </p:txBody>
      </p:sp>
      <p:pic>
        <p:nvPicPr>
          <p:cNvPr id="12" name="Picture Placeholder 20">
            <a:extLst>
              <a:ext uri="{FF2B5EF4-FFF2-40B4-BE49-F238E27FC236}">
                <a16:creationId xmlns:a16="http://schemas.microsoft.com/office/drawing/2014/main" id="{C082290F-76CE-97A7-ECB5-83B0FEA27B3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/>
        </p:blipFill>
        <p:spPr>
          <a:xfrm>
            <a:off x="-1" y="-9009"/>
            <a:ext cx="1932495" cy="6878584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D15DC2-8425-2530-3D59-ABE5D5C4AD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87306C-81BA-4795-A5CA-9392456A8C1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856293-FF4F-AA3E-A167-A88FC0963106}"/>
              </a:ext>
            </a:extLst>
          </p:cNvPr>
          <p:cNvSpPr txBox="1"/>
          <p:nvPr/>
        </p:nvSpPr>
        <p:spPr>
          <a:xfrm>
            <a:off x="2177592" y="1536174"/>
            <a:ext cx="973788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sz="2000" b="1" dirty="0"/>
              <a:t>Smallholder Farmers : </a:t>
            </a:r>
            <a:r>
              <a:rPr lang="en-US" sz="2000" dirty="0"/>
              <a:t>Primary users who need timely and accurate crop disease detection and weather-based crop suggestions.</a:t>
            </a:r>
          </a:p>
          <a:p>
            <a:endParaRPr lang="en-US" sz="2000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sz="2000" b="1" dirty="0"/>
              <a:t>Agricultural Extension Workers</a:t>
            </a:r>
            <a:r>
              <a:rPr lang="en-US" sz="2000" b="1" dirty="0"/>
              <a:t> : </a:t>
            </a:r>
            <a:r>
              <a:rPr lang="en-US" sz="2000" dirty="0"/>
              <a:t>Support farmers by providing expert advice and assistance.</a:t>
            </a:r>
          </a:p>
          <a:p>
            <a:endParaRPr lang="en-US" sz="2000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sz="2000" b="1" dirty="0"/>
              <a:t>Agricultural Researchers</a:t>
            </a:r>
            <a:r>
              <a:rPr lang="en-US" sz="2000" b="1" dirty="0"/>
              <a:t> : </a:t>
            </a:r>
            <a:r>
              <a:rPr lang="en-US" sz="2000" dirty="0"/>
              <a:t>Analyze data to study crop disease patterns and weather impacts.</a:t>
            </a:r>
          </a:p>
          <a:p>
            <a:endParaRPr lang="en-US" sz="2000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sz="2000" b="1" dirty="0"/>
              <a:t>Government Agencies</a:t>
            </a:r>
            <a:r>
              <a:rPr lang="en-US" sz="2000" b="1" dirty="0"/>
              <a:t> : </a:t>
            </a:r>
            <a:r>
              <a:rPr lang="en-US" sz="2000" dirty="0"/>
              <a:t>Monitor agricultural productivity and food security.</a:t>
            </a:r>
          </a:p>
          <a:p>
            <a:endParaRPr lang="en-US" sz="2000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sz="2000" b="1" dirty="0"/>
              <a:t>AgriTech Companies</a:t>
            </a:r>
            <a:r>
              <a:rPr lang="en-US" sz="2000" b="1" dirty="0"/>
              <a:t> : </a:t>
            </a:r>
            <a:r>
              <a:rPr lang="en-IN" sz="2000" dirty="0"/>
              <a:t>Develop and deploy agricultural technologies.</a:t>
            </a:r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2012878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5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4AEBF-73B2-2188-6E43-D85E82978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615" y="410661"/>
            <a:ext cx="8703560" cy="656139"/>
          </a:xfrm>
        </p:spPr>
        <p:txBody>
          <a:bodyPr/>
          <a:lstStyle/>
          <a:p>
            <a:r>
              <a:rPr lang="en-US" dirty="0"/>
              <a:t>Future updates</a:t>
            </a:r>
          </a:p>
        </p:txBody>
      </p:sp>
      <p:pic>
        <p:nvPicPr>
          <p:cNvPr id="7" name="Picture Placeholder 4">
            <a:extLst>
              <a:ext uri="{FF2B5EF4-FFF2-40B4-BE49-F238E27FC236}">
                <a16:creationId xmlns:a16="http://schemas.microsoft.com/office/drawing/2014/main" id="{DA3FAC68-747F-999F-4EF5-874B39A6DD5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18729" r="18729"/>
          <a:stretch/>
        </p:blipFill>
        <p:spPr>
          <a:xfrm>
            <a:off x="9324974" y="0"/>
            <a:ext cx="2859465" cy="6858000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0" endPos="65000" dist="50800" dir="5400000" sy="-100000" algn="bl" rotWithShape="0"/>
          </a:effec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885A6-2008-15E5-517B-3CBBFE99B1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9264FC-9108-9E1B-0250-522061CCD4E5}"/>
              </a:ext>
            </a:extLst>
          </p:cNvPr>
          <p:cNvSpPr txBox="1"/>
          <p:nvPr/>
        </p:nvSpPr>
        <p:spPr>
          <a:xfrm>
            <a:off x="316615" y="1527143"/>
            <a:ext cx="870356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IN" sz="2000" b="1" dirty="0"/>
              <a:t>Expanded Disease Database : </a:t>
            </a:r>
            <a:r>
              <a:rPr lang="en-US" sz="2000" dirty="0"/>
              <a:t>Extend the disease detection model to cover a wider range of crops and diseases.</a:t>
            </a:r>
          </a:p>
          <a:p>
            <a:endParaRPr lang="en-US" sz="20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IN" sz="2000" b="1" dirty="0"/>
              <a:t>Community Feature</a:t>
            </a:r>
            <a:r>
              <a:rPr lang="en-US" sz="2000" b="1" dirty="0"/>
              <a:t> : </a:t>
            </a:r>
            <a:r>
              <a:rPr lang="en-US" sz="2000" dirty="0"/>
              <a:t>Implement a platform for farmers to share experiences, solutions, and best practices.</a:t>
            </a:r>
          </a:p>
          <a:p>
            <a:endParaRPr lang="en-US" sz="20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IN" sz="2000" b="1" dirty="0"/>
              <a:t>Predictive Analytics and Alerts</a:t>
            </a:r>
            <a:r>
              <a:rPr lang="en-US" sz="2000" b="1" dirty="0"/>
              <a:t> : </a:t>
            </a:r>
            <a:r>
              <a:rPr lang="en-US" sz="2000" dirty="0"/>
              <a:t>Develop predictive models to forecast disease outbreaks and adverse weather conditions.</a:t>
            </a:r>
          </a:p>
          <a:p>
            <a:endParaRPr lang="en-US" sz="20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IN" sz="2000" b="1" dirty="0"/>
              <a:t>Enhanced AI Models</a:t>
            </a:r>
            <a:r>
              <a:rPr lang="en-US" sz="2000" b="1" dirty="0"/>
              <a:t> : </a:t>
            </a:r>
            <a:r>
              <a:rPr lang="en-US" sz="2000" dirty="0"/>
              <a:t>Continuously refine AI algorithms for higher accuracy and faster processing times.</a:t>
            </a:r>
          </a:p>
          <a:p>
            <a:endParaRPr lang="en-US" sz="20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b="1" dirty="0"/>
              <a:t>Integration with IoT Devices : </a:t>
            </a:r>
            <a:r>
              <a:rPr lang="en-US" sz="2000" dirty="0"/>
              <a:t>Connect the tool with IoT-based sensors for real-time monitoring of crop health and environmental conditions.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634023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5BA975B6-ACDF-974C-4B0A-792DE5F09CB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-47134" y="0"/>
            <a:ext cx="12286266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5BF4AF3-2D87-5D1D-245D-49E6F0B09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8351" y="282803"/>
            <a:ext cx="9644058" cy="688157"/>
          </a:xfrm>
          <a:ln>
            <a:solidFill>
              <a:schemeClr val="bg1"/>
            </a:solidFill>
          </a:ln>
        </p:spPr>
        <p:txBody>
          <a:bodyPr>
            <a:normAutofit fontScale="90000"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modelling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783491-F8D3-EAA6-3E6D-76ED5D3F8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971" y="1447800"/>
            <a:ext cx="4552950" cy="1981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0AF24C-89C3-07C9-541C-7292E168CB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9523" y="1447800"/>
            <a:ext cx="4495800" cy="1981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9BF2314-50E7-4E3F-F8CE-7079C7E022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3811" y="3907165"/>
            <a:ext cx="4524375" cy="205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07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5BA975B6-ACDF-974C-4B0A-792DE5F09CB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-47134" y="0"/>
            <a:ext cx="12286266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5BF4AF3-2D87-5D1D-245D-49E6F0B09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8351" y="282803"/>
            <a:ext cx="9644058" cy="688157"/>
          </a:xfrm>
          <a:ln>
            <a:solidFill>
              <a:schemeClr val="bg1"/>
            </a:solidFill>
          </a:ln>
        </p:spPr>
        <p:txBody>
          <a:bodyPr>
            <a:normAutofit fontScale="90000"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Conclusion</a:t>
            </a:r>
            <a:r>
              <a:rPr lang="en-US" dirty="0">
                <a:solidFill>
                  <a:schemeClr val="bg1"/>
                </a:solidFill>
              </a:rPr>
              <a:t> &amp; insights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336AED-307C-1125-35AA-6805013AF3E8}"/>
              </a:ext>
            </a:extLst>
          </p:cNvPr>
          <p:cNvSpPr txBox="1"/>
          <p:nvPr/>
        </p:nvSpPr>
        <p:spPr>
          <a:xfrm>
            <a:off x="-47134" y="1187778"/>
            <a:ext cx="12286267" cy="809452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/>
              <a:t>The AI-driven Crop Disease Detection and Crop Suggestion Tool aims to revolutionize agricultural practices in developing countries like India. </a:t>
            </a:r>
          </a:p>
          <a:p>
            <a:endParaRPr lang="en-US" sz="2000" b="1" dirty="0"/>
          </a:p>
          <a:p>
            <a:r>
              <a:rPr lang="en-US" sz="2000" b="1" dirty="0"/>
              <a:t>By providing timely and accurate disease detection through image recognition and weather-based crop recommendations, the tool empowers farmers to make informed decisions, ultimately improving crop yields and agricultural productivity. </a:t>
            </a:r>
          </a:p>
          <a:p>
            <a:endParaRPr lang="en-US" sz="2000" b="1" dirty="0"/>
          </a:p>
          <a:p>
            <a:r>
              <a:rPr lang="en-US" sz="2000" b="1" dirty="0"/>
              <a:t>This innovative solution addresses critical challenges faced by farmers, enhancing resilience and sustainability in agriculture.</a:t>
            </a:r>
          </a:p>
          <a:p>
            <a:endParaRPr lang="en-US" sz="2000" b="1" dirty="0"/>
          </a:p>
          <a:p>
            <a:r>
              <a:rPr lang="en-US" sz="2000" b="1" dirty="0"/>
              <a:t>Leveraging AI and real-time data empowers farmers with actionable insights, enhancing crop management and reducing losses. </a:t>
            </a:r>
          </a:p>
          <a:p>
            <a:endParaRPr lang="en-US" sz="2000" b="1" dirty="0"/>
          </a:p>
          <a:p>
            <a:r>
              <a:rPr lang="en-US" sz="2000" b="1" dirty="0"/>
              <a:t>The tool's adaptability and potential for future enhancements ensure it remains relevant and effective across diverse agricultural contexts.  </a:t>
            </a:r>
          </a:p>
          <a:p>
            <a:r>
              <a:rPr lang="en-US" sz="2000" b="1" dirty="0"/>
              <a:t>By fostering a collaborative community and expanding its reach, the project can drive significant improvements in global agricultural practices.</a:t>
            </a:r>
          </a:p>
          <a:p>
            <a:endParaRPr lang="en-IN" sz="2000" b="1" dirty="0"/>
          </a:p>
          <a:p>
            <a:endParaRPr lang="en-IN" sz="2000" b="1" dirty="0"/>
          </a:p>
          <a:p>
            <a:endParaRPr lang="en-IN" sz="2000" b="1" dirty="0"/>
          </a:p>
          <a:p>
            <a:endParaRPr lang="en-IN" sz="2000" b="1" dirty="0"/>
          </a:p>
          <a:p>
            <a:endParaRPr lang="en-IN" sz="2000" b="1" dirty="0"/>
          </a:p>
          <a:p>
            <a:endParaRPr lang="en-IN" sz="2000" b="1" dirty="0"/>
          </a:p>
          <a:p>
            <a:endParaRPr lang="en-IN" sz="2000" b="1" dirty="0"/>
          </a:p>
          <a:p>
            <a:endParaRPr lang="en-IN" sz="2000" b="1" dirty="0"/>
          </a:p>
          <a:p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163687503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4D0E9"/>
      </a:accent1>
      <a:accent2>
        <a:srgbClr val="476977"/>
      </a:accent2>
      <a:accent3>
        <a:srgbClr val="79BBE9"/>
      </a:accent3>
      <a:accent4>
        <a:srgbClr val="6B8043"/>
      </a:accent4>
      <a:accent5>
        <a:srgbClr val="9ACF21"/>
      </a:accent5>
      <a:accent6>
        <a:srgbClr val="CFDCA5"/>
      </a:accent6>
      <a:hlink>
        <a:srgbClr val="0563C1"/>
      </a:hlink>
      <a:folHlink>
        <a:srgbClr val="954F72"/>
      </a:folHlink>
    </a:clrScheme>
    <a:fontScheme name="Custom 26">
      <a:majorFont>
        <a:latin typeface="Tenorite Bold"/>
        <a:ea typeface=""/>
        <a:cs typeface=""/>
      </a:majorFont>
      <a:minorFont>
        <a:latin typeface="Tenorite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6411175_Win32_SL_V6" id="{2596AF0E-92BF-4F5A-A2A1-B1C9D33CD0CE}" vid="{0709752F-9199-467A-B305-5274ECB683C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F19A644-6410-4EC7-894C-877E70305DF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E9424615-5FE5-4F43-AE24-3BC9A05326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5AD180A-D253-4F84-BD24-8EE736E655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Verdant pitch deck</Template>
  <TotalTime>196</TotalTime>
  <Words>520</Words>
  <Application>Microsoft Office PowerPoint</Application>
  <PresentationFormat>Widescreen</PresentationFormat>
  <Paragraphs>65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Courier New</vt:lpstr>
      <vt:lpstr>Tenorite </vt:lpstr>
      <vt:lpstr>Tenorite Bold</vt:lpstr>
      <vt:lpstr>Custom</vt:lpstr>
      <vt:lpstr>Crop Disease Detection and Crop Suggestion Tool</vt:lpstr>
      <vt:lpstr>AGENDA</vt:lpstr>
      <vt:lpstr>PROJECT OVERVIEW</vt:lpstr>
      <vt:lpstr>PROBLEM STATEMENT</vt:lpstr>
      <vt:lpstr>Who are the end-Users</vt:lpstr>
      <vt:lpstr>Future updates</vt:lpstr>
      <vt:lpstr>modelling</vt:lpstr>
      <vt:lpstr>Conclusion &amp; insights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SHARON _NstiClt</dc:creator>
  <cp:lastModifiedBy>SHARON _NstiClt</cp:lastModifiedBy>
  <cp:revision>1</cp:revision>
  <dcterms:created xsi:type="dcterms:W3CDTF">2024-06-19T13:47:42Z</dcterms:created>
  <dcterms:modified xsi:type="dcterms:W3CDTF">2024-06-19T17:04:02Z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